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aharlika" charset="1" panose="00000000000000000000"/>
      <p:regular r:id="rId17"/>
    </p:embeddedFont>
    <p:embeddedFont>
      <p:font typeface="One Little Font Full Bold" charset="1" panose="00000800000000000000"/>
      <p:regular r:id="rId18"/>
    </p:embeddedFont>
    <p:embeddedFont>
      <p:font typeface="Arimo" charset="1" panose="020B0604020202020204"/>
      <p:regular r:id="rId19"/>
    </p:embeddedFont>
    <p:embeddedFont>
      <p:font typeface="Canva Sans" charset="1" panose="020B0503030501040103"/>
      <p:regular r:id="rId20"/>
    </p:embeddedFont>
    <p:embeddedFont>
      <p:font typeface="Nunito 1" charset="1" panose="00000500000000000000"/>
      <p:regular r:id="rId21"/>
    </p:embeddedFont>
    <p:embeddedFont>
      <p:font typeface="Nunito 2" charset="1" panose="00000000000000000000"/>
      <p:regular r:id="rId22"/>
    </p:embeddedFont>
    <p:embeddedFont>
      <p:font typeface="Glacial Indifference Bold" charset="1" panose="00000800000000000000"/>
      <p:regular r:id="rId23"/>
    </p:embeddedFont>
    <p:embeddedFont>
      <p:font typeface="Nunito 1 Bold" charset="1" panose="00000800000000000000"/>
      <p:regular r:id="rId24"/>
    </p:embeddedFont>
    <p:embeddedFont>
      <p:font typeface="Nunito 2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15.png" Type="http://schemas.openxmlformats.org/officeDocument/2006/relationships/image"/><Relationship Id="rId6" Target="../media/image31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Relationship Id="rId4" Target="../media/image50.png" Type="http://schemas.openxmlformats.org/officeDocument/2006/relationships/image"/><Relationship Id="rId5" Target="../media/image51.jpeg" Type="http://schemas.openxmlformats.org/officeDocument/2006/relationships/image"/><Relationship Id="rId6" Target="../media/image44.png" Type="http://schemas.openxmlformats.org/officeDocument/2006/relationships/image"/><Relationship Id="rId7" Target="../media/image25.png" Type="http://schemas.openxmlformats.org/officeDocument/2006/relationships/image"/><Relationship Id="rId8" Target="../media/image19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jpeg" Type="http://schemas.openxmlformats.org/officeDocument/2006/relationships/image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17" Target="../media/image19.png" Type="http://schemas.openxmlformats.org/officeDocument/2006/relationships/image"/><Relationship Id="rId2" Target="../media/image4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15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4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15.png" Type="http://schemas.openxmlformats.org/officeDocument/2006/relationships/image"/><Relationship Id="rId6" Target="../media/image31.png" Type="http://schemas.openxmlformats.org/officeDocument/2006/relationships/image"/><Relationship Id="rId7" Target="../media/image1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13.png" Type="http://schemas.openxmlformats.org/officeDocument/2006/relationships/image"/><Relationship Id="rId5" Target="../media/image25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45.pn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3695" y="2000574"/>
            <a:ext cx="11540609" cy="600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64"/>
              </a:lnSpc>
            </a:pPr>
            <a:r>
              <a:rPr lang="en-US" sz="144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ART GALLERY EVENT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27248" y="1004385"/>
            <a:ext cx="9233504" cy="75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8"/>
              </a:lnSpc>
            </a:pPr>
            <a:r>
              <a:rPr lang="en-US" sz="4200" spc="340">
                <a:solidFill>
                  <a:srgbClr val="222222"/>
                </a:solidFill>
                <a:latin typeface="One Little Font Full Bold"/>
                <a:ea typeface="One Little Font Full Bold"/>
                <a:cs typeface="One Little Font Full Bold"/>
                <a:sym typeface="One Little Font Full Bold"/>
              </a:rPr>
              <a:t>SSB PRESENTS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090391" cy="3541012"/>
          </a:xfrm>
          <a:custGeom>
            <a:avLst/>
            <a:gdLst/>
            <a:ahLst/>
            <a:cxnLst/>
            <a:rect r="r" b="b" t="t" l="l"/>
            <a:pathLst>
              <a:path h="3541012" w="4090391">
                <a:moveTo>
                  <a:pt x="0" y="0"/>
                </a:moveTo>
                <a:lnTo>
                  <a:pt x="4090391" y="0"/>
                </a:lnTo>
                <a:lnTo>
                  <a:pt x="4090391" y="3541012"/>
                </a:lnTo>
                <a:lnTo>
                  <a:pt x="0" y="3541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-22664" t="-1193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675766"/>
            <a:ext cx="2061829" cy="2749795"/>
          </a:xfrm>
          <a:custGeom>
            <a:avLst/>
            <a:gdLst/>
            <a:ahLst/>
            <a:cxnLst/>
            <a:rect r="r" b="b" t="t" l="l"/>
            <a:pathLst>
              <a:path h="2749795" w="2061829">
                <a:moveTo>
                  <a:pt x="0" y="0"/>
                </a:moveTo>
                <a:lnTo>
                  <a:pt x="2061829" y="0"/>
                </a:lnTo>
                <a:lnTo>
                  <a:pt x="2061829" y="2749795"/>
                </a:lnTo>
                <a:lnTo>
                  <a:pt x="0" y="2749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44963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47936">
            <a:off x="13873563" y="-1302677"/>
            <a:ext cx="4545263" cy="3663608"/>
          </a:xfrm>
          <a:custGeom>
            <a:avLst/>
            <a:gdLst/>
            <a:ahLst/>
            <a:cxnLst/>
            <a:rect r="r" b="b" t="t" l="l"/>
            <a:pathLst>
              <a:path h="3663608" w="4545263">
                <a:moveTo>
                  <a:pt x="0" y="0"/>
                </a:moveTo>
                <a:lnTo>
                  <a:pt x="4545264" y="0"/>
                </a:lnTo>
                <a:lnTo>
                  <a:pt x="4545264" y="3663608"/>
                </a:lnTo>
                <a:lnTo>
                  <a:pt x="0" y="3663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 l="0" t="-3129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30017" y="818285"/>
            <a:ext cx="2657983" cy="3845822"/>
          </a:xfrm>
          <a:custGeom>
            <a:avLst/>
            <a:gdLst/>
            <a:ahLst/>
            <a:cxnLst/>
            <a:rect r="r" b="b" t="t" l="l"/>
            <a:pathLst>
              <a:path h="3845822" w="2657983">
                <a:moveTo>
                  <a:pt x="0" y="0"/>
                </a:moveTo>
                <a:lnTo>
                  <a:pt x="2657983" y="0"/>
                </a:lnTo>
                <a:lnTo>
                  <a:pt x="2657983" y="3845822"/>
                </a:lnTo>
                <a:lnTo>
                  <a:pt x="0" y="3845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-4161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084397"/>
            <a:ext cx="7096397" cy="1786904"/>
          </a:xfrm>
          <a:custGeom>
            <a:avLst/>
            <a:gdLst/>
            <a:ahLst/>
            <a:cxnLst/>
            <a:rect r="r" b="b" t="t" l="l"/>
            <a:pathLst>
              <a:path h="1786904" w="7096397">
                <a:moveTo>
                  <a:pt x="0" y="0"/>
                </a:moveTo>
                <a:lnTo>
                  <a:pt x="7096397" y="0"/>
                </a:lnTo>
                <a:lnTo>
                  <a:pt x="7096397" y="1786904"/>
                </a:lnTo>
                <a:lnTo>
                  <a:pt x="0" y="1786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06" t="0" r="0" b="-44731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513534" y="7028983"/>
            <a:ext cx="3774466" cy="3258017"/>
          </a:xfrm>
          <a:custGeom>
            <a:avLst/>
            <a:gdLst/>
            <a:ahLst/>
            <a:cxnLst/>
            <a:rect r="r" b="b" t="t" l="l"/>
            <a:pathLst>
              <a:path h="3258017" w="3774466">
                <a:moveTo>
                  <a:pt x="3774466" y="0"/>
                </a:moveTo>
                <a:lnTo>
                  <a:pt x="0" y="0"/>
                </a:lnTo>
                <a:lnTo>
                  <a:pt x="0" y="3258017"/>
                </a:lnTo>
                <a:lnTo>
                  <a:pt x="3774466" y="3258017"/>
                </a:lnTo>
                <a:lnTo>
                  <a:pt x="3774466" y="0"/>
                </a:lnTo>
                <a:close/>
              </a:path>
            </a:pathLst>
          </a:custGeom>
          <a:blipFill>
            <a:blip r:embed="rId7">
              <a:alphaModFix amt="73000"/>
            </a:blip>
            <a:stretch>
              <a:fillRect l="-9408" t="0" r="0" b="-2453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79268" y="7557535"/>
            <a:ext cx="2729465" cy="2729465"/>
          </a:xfrm>
          <a:custGeom>
            <a:avLst/>
            <a:gdLst/>
            <a:ahLst/>
            <a:cxnLst/>
            <a:rect r="r" b="b" t="t" l="l"/>
            <a:pathLst>
              <a:path h="2729465" w="2729465">
                <a:moveTo>
                  <a:pt x="0" y="0"/>
                </a:moveTo>
                <a:lnTo>
                  <a:pt x="2729464" y="0"/>
                </a:lnTo>
                <a:lnTo>
                  <a:pt x="2729464" y="2729465"/>
                </a:lnTo>
                <a:lnTo>
                  <a:pt x="0" y="27294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848" y="6186170"/>
            <a:ext cx="3290735" cy="60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2"/>
              </a:lnSpc>
            </a:pPr>
            <a:r>
              <a:rPr lang="en-US" sz="3249" spc="263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YOUR HOSTS: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8167" y="6920354"/>
            <a:ext cx="5311749" cy="279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Nicole Imoru 221125414</a:t>
            </a:r>
          </a:p>
          <a:p>
            <a:pPr algn="l">
              <a:lnSpc>
                <a:spcPts val="2779"/>
              </a:lnSpc>
            </a:pPr>
            <a:r>
              <a:rPr lang="en-US" sz="1985" spc="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Alvina Aamir 221749742</a:t>
            </a:r>
          </a:p>
          <a:p>
            <a:pPr algn="l">
              <a:lnSpc>
                <a:spcPts val="2779"/>
              </a:lnSpc>
            </a:pPr>
            <a:r>
              <a:rPr lang="en-US" sz="1985" spc="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Kristina Acheampong 216219586</a:t>
            </a:r>
          </a:p>
          <a:p>
            <a:pPr algn="l">
              <a:lnSpc>
                <a:spcPts val="2779"/>
              </a:lnSpc>
            </a:pPr>
            <a:r>
              <a:rPr lang="en-US" sz="1985" spc="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Syed Mustafa Moiz 221271754</a:t>
            </a:r>
          </a:p>
          <a:p>
            <a:pPr algn="l">
              <a:lnSpc>
                <a:spcPts val="2779"/>
              </a:lnSpc>
            </a:pPr>
            <a:r>
              <a:rPr lang="en-US" sz="1985" spc="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Sajjadul Mawla 221743232</a:t>
            </a:r>
          </a:p>
          <a:p>
            <a:pPr algn="l">
              <a:lnSpc>
                <a:spcPts val="2779"/>
              </a:lnSpc>
            </a:pPr>
            <a:r>
              <a:rPr lang="en-US" sz="1985" spc="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Nazila Najmul Chowdhury 221302054</a:t>
            </a:r>
          </a:p>
          <a:p>
            <a:pPr algn="l">
              <a:lnSpc>
                <a:spcPts val="2779"/>
              </a:lnSpc>
            </a:pPr>
          </a:p>
          <a:p>
            <a:pPr algn="l">
              <a:lnSpc>
                <a:spcPts val="277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6066" y="9258300"/>
            <a:ext cx="6164002" cy="6297831"/>
          </a:xfrm>
          <a:custGeom>
            <a:avLst/>
            <a:gdLst/>
            <a:ahLst/>
            <a:cxnLst/>
            <a:rect r="r" b="b" t="t" l="l"/>
            <a:pathLst>
              <a:path h="6297831" w="6164002">
                <a:moveTo>
                  <a:pt x="0" y="0"/>
                </a:moveTo>
                <a:lnTo>
                  <a:pt x="6164002" y="0"/>
                </a:lnTo>
                <a:lnTo>
                  <a:pt x="6164002" y="6297831"/>
                </a:lnTo>
                <a:lnTo>
                  <a:pt x="0" y="6297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712952" y="-337008"/>
            <a:ext cx="4239532" cy="1765962"/>
          </a:xfrm>
          <a:custGeom>
            <a:avLst/>
            <a:gdLst/>
            <a:ahLst/>
            <a:cxnLst/>
            <a:rect r="r" b="b" t="t" l="l"/>
            <a:pathLst>
              <a:path h="1765962" w="4239532">
                <a:moveTo>
                  <a:pt x="0" y="0"/>
                </a:moveTo>
                <a:lnTo>
                  <a:pt x="4239532" y="0"/>
                </a:lnTo>
                <a:lnTo>
                  <a:pt x="4239532" y="1765962"/>
                </a:lnTo>
                <a:lnTo>
                  <a:pt x="0" y="1765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36" t="0" r="0" b="-6216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4255" y="468906"/>
            <a:ext cx="2018229" cy="3132781"/>
          </a:xfrm>
          <a:custGeom>
            <a:avLst/>
            <a:gdLst/>
            <a:ahLst/>
            <a:cxnLst/>
            <a:rect r="r" b="b" t="t" l="l"/>
            <a:pathLst>
              <a:path h="3132781" w="2018229">
                <a:moveTo>
                  <a:pt x="0" y="0"/>
                </a:moveTo>
                <a:lnTo>
                  <a:pt x="2018229" y="0"/>
                </a:lnTo>
                <a:lnTo>
                  <a:pt x="2018229" y="3132782"/>
                </a:lnTo>
                <a:lnTo>
                  <a:pt x="0" y="3132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582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99719" y="-634442"/>
            <a:ext cx="4471522" cy="1688896"/>
          </a:xfrm>
          <a:custGeom>
            <a:avLst/>
            <a:gdLst/>
            <a:ahLst/>
            <a:cxnLst/>
            <a:rect r="r" b="b" t="t" l="l"/>
            <a:pathLst>
              <a:path h="1688896" w="4471522">
                <a:moveTo>
                  <a:pt x="4471522" y="0"/>
                </a:moveTo>
                <a:lnTo>
                  <a:pt x="0" y="0"/>
                </a:lnTo>
                <a:lnTo>
                  <a:pt x="0" y="1688896"/>
                </a:lnTo>
                <a:lnTo>
                  <a:pt x="4471522" y="1688896"/>
                </a:lnTo>
                <a:lnTo>
                  <a:pt x="4471522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-8864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714826" y="-1407568"/>
            <a:ext cx="2943246" cy="3938696"/>
          </a:xfrm>
          <a:custGeom>
            <a:avLst/>
            <a:gdLst/>
            <a:ahLst/>
            <a:cxnLst/>
            <a:rect r="r" b="b" t="t" l="l"/>
            <a:pathLst>
              <a:path h="3938696" w="2943246">
                <a:moveTo>
                  <a:pt x="2943245" y="0"/>
                </a:moveTo>
                <a:lnTo>
                  <a:pt x="0" y="0"/>
                </a:lnTo>
                <a:lnTo>
                  <a:pt x="0" y="3938696"/>
                </a:lnTo>
                <a:lnTo>
                  <a:pt x="2943245" y="3938696"/>
                </a:lnTo>
                <a:lnTo>
                  <a:pt x="2943245" y="0"/>
                </a:lnTo>
                <a:close/>
              </a:path>
            </a:pathLst>
          </a:custGeom>
          <a:blipFill>
            <a:blip r:embed="rId6"/>
            <a:stretch>
              <a:fillRect l="0" t="-9818" r="-567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32718" y="8823464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874628" y="2055952"/>
          <a:ext cx="9253439" cy="7458075"/>
        </p:xfrm>
        <a:graphic>
          <a:graphicData uri="http://schemas.openxmlformats.org/drawingml/2006/table">
            <a:tbl>
              <a:tblPr/>
              <a:tblGrid>
                <a:gridCol w="1672485"/>
                <a:gridCol w="5640085"/>
                <a:gridCol w="1940870"/>
              </a:tblGrid>
              <a:tr h="8127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Month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Deliverables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Cost ($)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June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Event Planning and Management, Venue and Logistics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$2,000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July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Artwork and Vendor Management, Marketing and Promotion, Website Development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$4,800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August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Venue and Logistics, Food and Beverage, Workshop Coordination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$9,400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0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September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Venue and Logistics, Artwork and Vendor Management, Event Execution, Post-Event Activities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$7,200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7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October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Post-Event Activities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$700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739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Total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Total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$24,100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E3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373695" y="434644"/>
            <a:ext cx="11540609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4"/>
              </a:lnSpc>
            </a:pPr>
            <a:r>
              <a:rPr lang="en-US" sz="84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BUDGET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7287" y="3664048"/>
            <a:ext cx="7030184" cy="539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136" indent="-225568" lvl="1">
              <a:lnSpc>
                <a:spcPts val="3949"/>
              </a:lnSpc>
              <a:buFont typeface="Arial"/>
              <a:buChar char="•"/>
            </a:pPr>
            <a:r>
              <a:rPr lang="en-US" sz="2089">
                <a:solidFill>
                  <a:srgbClr val="545454"/>
                </a:solidFill>
                <a:latin typeface="Nunito 1 Bold"/>
                <a:ea typeface="Nunito 1 Bold"/>
                <a:cs typeface="Nunito 1 Bold"/>
                <a:sym typeface="Nunito 1 Bold"/>
              </a:rPr>
              <a:t>June:</a:t>
            </a:r>
            <a:r>
              <a:rPr lang="en-US" sz="2089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 Securing the venue on time is critical. </a:t>
            </a:r>
          </a:p>
          <a:p>
            <a:pPr algn="l" marL="451136" indent="-225568" lvl="1">
              <a:lnSpc>
                <a:spcPts val="3949"/>
              </a:lnSpc>
              <a:buFont typeface="Arial"/>
              <a:buChar char="•"/>
            </a:pPr>
            <a:r>
              <a:rPr lang="en-US" sz="2089">
                <a:solidFill>
                  <a:srgbClr val="545454"/>
                </a:solidFill>
                <a:latin typeface="Nunito 1 Bold"/>
                <a:ea typeface="Nunito 1 Bold"/>
                <a:cs typeface="Nunito 1 Bold"/>
                <a:sym typeface="Nunito 1 Bold"/>
              </a:rPr>
              <a:t>July:</a:t>
            </a:r>
            <a:r>
              <a:rPr lang="en-US" sz="2089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 Focus on collecting student artwork and launching marketing efforts to ensure broad outreach.</a:t>
            </a:r>
          </a:p>
          <a:p>
            <a:pPr algn="l" marL="451136" indent="-225568" lvl="1">
              <a:lnSpc>
                <a:spcPts val="3949"/>
              </a:lnSpc>
              <a:buFont typeface="Arial"/>
              <a:buChar char="•"/>
            </a:pPr>
            <a:r>
              <a:rPr lang="en-US" sz="2089">
                <a:solidFill>
                  <a:srgbClr val="545454"/>
                </a:solidFill>
                <a:latin typeface="Nunito 1 Bold"/>
                <a:ea typeface="Nunito 1 Bold"/>
                <a:cs typeface="Nunito 1 Bold"/>
                <a:sym typeface="Nunito 1 Bold"/>
              </a:rPr>
              <a:t>August: </a:t>
            </a:r>
            <a:r>
              <a:rPr lang="en-US" sz="2089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Infrastructure and setup costs dominate, ensuring a professional and engaging event.</a:t>
            </a:r>
          </a:p>
          <a:p>
            <a:pPr algn="l" marL="451136" indent="-225568" lvl="1">
              <a:lnSpc>
                <a:spcPts val="3949"/>
              </a:lnSpc>
              <a:buFont typeface="Arial"/>
              <a:buChar char="•"/>
            </a:pPr>
            <a:r>
              <a:rPr lang="en-US" sz="2089">
                <a:solidFill>
                  <a:srgbClr val="545454"/>
                </a:solidFill>
                <a:latin typeface="Nunito 1 Bold"/>
                <a:ea typeface="Nunito 1 Bold"/>
                <a:cs typeface="Nunito 1 Bold"/>
                <a:sym typeface="Nunito 1 Bold"/>
              </a:rPr>
              <a:t>September:</a:t>
            </a:r>
            <a:r>
              <a:rPr lang="en-US" sz="2089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 Coordination and execution of the event, along with initial post-event activities, ensure a smooth event experience.</a:t>
            </a:r>
          </a:p>
          <a:p>
            <a:pPr algn="l" marL="451136" indent="-225568" lvl="1">
              <a:lnSpc>
                <a:spcPts val="3949"/>
              </a:lnSpc>
              <a:buFont typeface="Arial"/>
              <a:buChar char="•"/>
            </a:pPr>
            <a:r>
              <a:rPr lang="en-US" sz="2089">
                <a:solidFill>
                  <a:srgbClr val="545454"/>
                </a:solidFill>
                <a:latin typeface="Nunito 1 Bold"/>
                <a:ea typeface="Nunito 1 Bold"/>
                <a:cs typeface="Nunito 1 Bold"/>
                <a:sym typeface="Nunito 1 Bold"/>
              </a:rPr>
              <a:t>October:</a:t>
            </a:r>
            <a:r>
              <a:rPr lang="en-US" sz="2089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 Wrap-up activities, including financial reporting and feedback collection, ensure a thorough closure.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86441" y="3079845"/>
            <a:ext cx="3675938" cy="5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900" spc="234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JUSTIFICATION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92737" y="704744"/>
            <a:ext cx="4242291" cy="4242291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2"/>
              <a:stretch>
                <a:fillRect l="-19656" t="0" r="-1965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7635" y="3050238"/>
            <a:ext cx="4242291" cy="4083242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3"/>
              <a:stretch>
                <a:fillRect l="-19107" t="0" r="-1910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0" y="7510404"/>
            <a:ext cx="3882125" cy="2776596"/>
          </a:xfrm>
          <a:custGeom>
            <a:avLst/>
            <a:gdLst/>
            <a:ahLst/>
            <a:cxnLst/>
            <a:rect r="r" b="b" t="t" l="l"/>
            <a:pathLst>
              <a:path h="2776596" w="3882125">
                <a:moveTo>
                  <a:pt x="3882125" y="0"/>
                </a:moveTo>
                <a:lnTo>
                  <a:pt x="0" y="0"/>
                </a:lnTo>
                <a:lnTo>
                  <a:pt x="0" y="2776596"/>
                </a:lnTo>
                <a:lnTo>
                  <a:pt x="3882125" y="2776596"/>
                </a:lnTo>
                <a:lnTo>
                  <a:pt x="3882125" y="0"/>
                </a:lnTo>
                <a:close/>
              </a:path>
            </a:pathLst>
          </a:custGeom>
          <a:blipFill>
            <a:blip r:embed="rId4"/>
            <a:stretch>
              <a:fillRect l="0" t="0" r="-109520" b="-11604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92737" y="5236684"/>
            <a:ext cx="4242291" cy="4345572"/>
            <a:chOff x="0" y="0"/>
            <a:chExt cx="2086610" cy="2137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5"/>
              <a:stretch>
                <a:fillRect l="-26776" t="0" r="-2677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800000">
            <a:off x="0" y="0"/>
            <a:ext cx="4144647" cy="2260316"/>
          </a:xfrm>
          <a:custGeom>
            <a:avLst/>
            <a:gdLst/>
            <a:ahLst/>
            <a:cxnLst/>
            <a:rect r="r" b="b" t="t" l="l"/>
            <a:pathLst>
              <a:path h="2260316" w="4144647">
                <a:moveTo>
                  <a:pt x="0" y="0"/>
                </a:moveTo>
                <a:lnTo>
                  <a:pt x="4144647" y="0"/>
                </a:lnTo>
                <a:lnTo>
                  <a:pt x="4144647" y="2260316"/>
                </a:lnTo>
                <a:lnTo>
                  <a:pt x="0" y="2260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353" b="-1722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3504" y="1535740"/>
            <a:ext cx="2812314" cy="2580299"/>
          </a:xfrm>
          <a:custGeom>
            <a:avLst/>
            <a:gdLst/>
            <a:ahLst/>
            <a:cxnLst/>
            <a:rect r="r" b="b" t="t" l="l"/>
            <a:pathLst>
              <a:path h="2580299" w="2812314">
                <a:moveTo>
                  <a:pt x="0" y="0"/>
                </a:moveTo>
                <a:lnTo>
                  <a:pt x="2812314" y="0"/>
                </a:lnTo>
                <a:lnTo>
                  <a:pt x="2812314" y="2580298"/>
                </a:lnTo>
                <a:lnTo>
                  <a:pt x="0" y="2580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32718" y="8823464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91179" y="7427698"/>
            <a:ext cx="6434435" cy="5718604"/>
          </a:xfrm>
          <a:custGeom>
            <a:avLst/>
            <a:gdLst/>
            <a:ahLst/>
            <a:cxnLst/>
            <a:rect r="r" b="b" t="t" l="l"/>
            <a:pathLst>
              <a:path h="5718604" w="6434435">
                <a:moveTo>
                  <a:pt x="0" y="0"/>
                </a:moveTo>
                <a:lnTo>
                  <a:pt x="6434436" y="0"/>
                </a:lnTo>
                <a:lnTo>
                  <a:pt x="6434436" y="5718604"/>
                </a:lnTo>
                <a:lnTo>
                  <a:pt x="0" y="5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51169" y="549450"/>
            <a:ext cx="7688718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36869" y="2088866"/>
            <a:ext cx="8086411" cy="51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5124"/>
              </a:lnSpc>
              <a:buFont typeface="Arial"/>
              <a:buChar char="•"/>
            </a:pPr>
            <a:r>
              <a:rPr lang="en-US" sz="2800">
                <a:solidFill>
                  <a:srgbClr val="202F5A"/>
                </a:solidFill>
                <a:latin typeface="Nunito 2"/>
                <a:ea typeface="Nunito 2"/>
                <a:cs typeface="Nunito 2"/>
                <a:sym typeface="Nunito 2"/>
              </a:rPr>
              <a:t>Combines hobbies and passions with practical business experience</a:t>
            </a:r>
          </a:p>
          <a:p>
            <a:pPr algn="l" marL="604523" indent="-302261" lvl="1">
              <a:lnSpc>
                <a:spcPts val="5124"/>
              </a:lnSpc>
              <a:buFont typeface="Arial"/>
              <a:buChar char="•"/>
            </a:pPr>
            <a:r>
              <a:rPr lang="en-US" sz="2800">
                <a:solidFill>
                  <a:srgbClr val="202F5A"/>
                </a:solidFill>
                <a:latin typeface="Nunito 2"/>
                <a:ea typeface="Nunito 2"/>
                <a:cs typeface="Nunito 2"/>
                <a:sym typeface="Nunito 2"/>
              </a:rPr>
              <a:t>Provides firsthand experience in selling artwork</a:t>
            </a:r>
          </a:p>
          <a:p>
            <a:pPr algn="l" marL="604523" indent="-302261" lvl="1">
              <a:lnSpc>
                <a:spcPts val="5124"/>
              </a:lnSpc>
              <a:buFont typeface="Arial"/>
              <a:buChar char="•"/>
            </a:pPr>
            <a:r>
              <a:rPr lang="en-US" sz="2800">
                <a:solidFill>
                  <a:srgbClr val="202F5A"/>
                </a:solidFill>
                <a:latin typeface="Nunito 2"/>
                <a:ea typeface="Nunito 2"/>
                <a:cs typeface="Nunito 2"/>
                <a:sym typeface="Nunito 2"/>
              </a:rPr>
              <a:t>Fosters a sense of community and enhances university reputation</a:t>
            </a:r>
          </a:p>
          <a:p>
            <a:pPr algn="l" marL="604523" indent="-302261" lvl="1">
              <a:lnSpc>
                <a:spcPts val="5124"/>
              </a:lnSpc>
              <a:buFont typeface="Arial"/>
              <a:buChar char="•"/>
            </a:pPr>
            <a:r>
              <a:rPr lang="en-US" sz="2800">
                <a:solidFill>
                  <a:srgbClr val="202F5A"/>
                </a:solidFill>
                <a:latin typeface="Nunito 2"/>
                <a:ea typeface="Nunito 2"/>
                <a:cs typeface="Nunito 2"/>
                <a:sym typeface="Nunito 2"/>
              </a:rPr>
              <a:t>Creates a platform we are proud to support</a:t>
            </a:r>
          </a:p>
          <a:p>
            <a:pPr algn="l" marL="604523" indent="-302261" lvl="1">
              <a:lnSpc>
                <a:spcPts val="5124"/>
              </a:lnSpc>
              <a:buFont typeface="Arial"/>
              <a:buChar char="•"/>
            </a:pPr>
            <a:r>
              <a:rPr lang="en-US" sz="2800">
                <a:solidFill>
                  <a:srgbClr val="202F5A"/>
                </a:solidFill>
                <a:latin typeface="Nunito 2"/>
                <a:ea typeface="Nunito 2"/>
                <a:cs typeface="Nunito 2"/>
                <a:sym typeface="Nunito 2"/>
              </a:rPr>
              <a:t>Aims to establish a lasting Schulich tradition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21293" y="8933637"/>
            <a:ext cx="55742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2F5A"/>
                </a:solidFill>
                <a:latin typeface="Nunito 2 Bold"/>
                <a:ea typeface="Nunito 2 Bold"/>
                <a:cs typeface="Nunito 2 Bold"/>
                <a:sym typeface="Nunito 2 Bold"/>
              </a:rPr>
              <a:t>Thank you for your support!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232962" y="2898082"/>
            <a:ext cx="8175619" cy="2326191"/>
          </a:xfrm>
          <a:custGeom>
            <a:avLst/>
            <a:gdLst/>
            <a:ahLst/>
            <a:cxnLst/>
            <a:rect r="r" b="b" t="t" l="l"/>
            <a:pathLst>
              <a:path h="2326191" w="8175619">
                <a:moveTo>
                  <a:pt x="0" y="0"/>
                </a:moveTo>
                <a:lnTo>
                  <a:pt x="8175619" y="0"/>
                </a:lnTo>
                <a:lnTo>
                  <a:pt x="8175619" y="2326191"/>
                </a:lnTo>
                <a:lnTo>
                  <a:pt x="0" y="2326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0" t="-110669" r="-70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49682">
            <a:off x="11646509" y="8536501"/>
            <a:ext cx="4306246" cy="5042883"/>
          </a:xfrm>
          <a:custGeom>
            <a:avLst/>
            <a:gdLst/>
            <a:ahLst/>
            <a:cxnLst/>
            <a:rect r="r" b="b" t="t" l="l"/>
            <a:pathLst>
              <a:path h="5042883" w="4306246">
                <a:moveTo>
                  <a:pt x="0" y="0"/>
                </a:moveTo>
                <a:lnTo>
                  <a:pt x="4306246" y="0"/>
                </a:lnTo>
                <a:lnTo>
                  <a:pt x="4306246" y="5042883"/>
                </a:lnTo>
                <a:lnTo>
                  <a:pt x="0" y="5042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l="-76750" t="-21157" r="0" b="-43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579807" y="409489"/>
            <a:ext cx="3886948" cy="2477608"/>
          </a:xfrm>
          <a:custGeom>
            <a:avLst/>
            <a:gdLst/>
            <a:ahLst/>
            <a:cxnLst/>
            <a:rect r="r" b="b" t="t" l="l"/>
            <a:pathLst>
              <a:path h="2477608" w="3886948">
                <a:moveTo>
                  <a:pt x="0" y="0"/>
                </a:moveTo>
                <a:lnTo>
                  <a:pt x="3886948" y="0"/>
                </a:lnTo>
                <a:lnTo>
                  <a:pt x="3886948" y="2477608"/>
                </a:lnTo>
                <a:lnTo>
                  <a:pt x="0" y="247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053" b="-509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32718" y="8823464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18093" y="428158"/>
            <a:ext cx="11870864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4"/>
              </a:lnSpc>
            </a:pPr>
            <a:r>
              <a:rPr lang="en-US" sz="84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3990" y="2989403"/>
            <a:ext cx="8571820" cy="637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Schulich Art Gallery Event Scheduled for September 21, 2025 </a:t>
            </a:r>
          </a:p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Annual event celebrating and showcasing student creative talents</a:t>
            </a:r>
          </a:p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Platform for students to display and sell various forms of artwork</a:t>
            </a:r>
          </a:p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Highlights diverse abilities within the student body </a:t>
            </a:r>
          </a:p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Fosters artistic appreciation and community engagement </a:t>
            </a:r>
          </a:p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Networking opportunities with shared interests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821758" y="5695314"/>
            <a:ext cx="5100118" cy="3818713"/>
            <a:chOff x="0" y="0"/>
            <a:chExt cx="6800157" cy="50916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00157" cy="5091618"/>
            </a:xfrm>
            <a:custGeom>
              <a:avLst/>
              <a:gdLst/>
              <a:ahLst/>
              <a:cxnLst/>
              <a:rect r="r" b="b" t="t" l="l"/>
              <a:pathLst>
                <a:path h="5091618" w="6800157">
                  <a:moveTo>
                    <a:pt x="0" y="0"/>
                  </a:moveTo>
                  <a:lnTo>
                    <a:pt x="6800157" y="0"/>
                  </a:lnTo>
                  <a:lnTo>
                    <a:pt x="6800157" y="5091618"/>
                  </a:lnTo>
                  <a:lnTo>
                    <a:pt x="0" y="5091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821758" y="1682410"/>
            <a:ext cx="5100118" cy="3818713"/>
            <a:chOff x="0" y="0"/>
            <a:chExt cx="6800157" cy="50916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00157" cy="5091618"/>
            </a:xfrm>
            <a:custGeom>
              <a:avLst/>
              <a:gdLst/>
              <a:ahLst/>
              <a:cxnLst/>
              <a:rect r="r" b="b" t="t" l="l"/>
              <a:pathLst>
                <a:path h="5091618" w="6800157">
                  <a:moveTo>
                    <a:pt x="0" y="0"/>
                  </a:moveTo>
                  <a:lnTo>
                    <a:pt x="6800157" y="0"/>
                  </a:lnTo>
                  <a:lnTo>
                    <a:pt x="6800157" y="5091618"/>
                  </a:lnTo>
                  <a:lnTo>
                    <a:pt x="0" y="5091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82944" y="2193574"/>
            <a:ext cx="54834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4500">
                <a:solidFill>
                  <a:srgbClr val="202F5A"/>
                </a:solidFill>
                <a:latin typeface="Nunito 1"/>
                <a:ea typeface="Nunito 1"/>
                <a:cs typeface="Nunito 1"/>
                <a:sym typeface="Nunito 1"/>
              </a:rPr>
              <a:t>EVENT PROPOSAL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3141"/>
            <a:ext cx="16230600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4"/>
              </a:lnSpc>
            </a:pPr>
            <a:r>
              <a:rPr lang="en-US" sz="84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PROBLEM STATEMENT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05526" y="2085242"/>
            <a:ext cx="15876948" cy="3203598"/>
            <a:chOff x="0" y="0"/>
            <a:chExt cx="5483087" cy="11063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3087" cy="1106359"/>
            </a:xfrm>
            <a:custGeom>
              <a:avLst/>
              <a:gdLst/>
              <a:ahLst/>
              <a:cxnLst/>
              <a:rect r="r" b="b" t="t" l="l"/>
              <a:pathLst>
                <a:path h="1106359" w="5483087">
                  <a:moveTo>
                    <a:pt x="0" y="0"/>
                  </a:moveTo>
                  <a:lnTo>
                    <a:pt x="0" y="1106359"/>
                  </a:lnTo>
                  <a:lnTo>
                    <a:pt x="5483087" y="1106359"/>
                  </a:lnTo>
                  <a:lnTo>
                    <a:pt x="5483087" y="0"/>
                  </a:lnTo>
                  <a:lnTo>
                    <a:pt x="0" y="0"/>
                  </a:lnTo>
                  <a:close/>
                  <a:moveTo>
                    <a:pt x="5422127" y="1045399"/>
                  </a:moveTo>
                  <a:lnTo>
                    <a:pt x="59690" y="1045399"/>
                  </a:lnTo>
                  <a:lnTo>
                    <a:pt x="59690" y="59690"/>
                  </a:lnTo>
                  <a:lnTo>
                    <a:pt x="5422127" y="59690"/>
                  </a:lnTo>
                  <a:lnTo>
                    <a:pt x="5422127" y="1045399"/>
                  </a:lnTo>
                  <a:close/>
                </a:path>
              </a:pathLst>
            </a:custGeom>
            <a:solidFill>
              <a:srgbClr val="E1B62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08607" y="2491228"/>
            <a:ext cx="15308333" cy="4048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100" spc="251">
                <a:solidFill>
                  <a:srgbClr val="222222"/>
                </a:solidFill>
                <a:latin typeface="Nunito 2"/>
                <a:ea typeface="Nunito 2"/>
                <a:cs typeface="Nunito 2"/>
                <a:sym typeface="Nunito 2"/>
              </a:rPr>
              <a:t>Talented Artists in the Schulich Community lack a formal platform to showcase and sell their artwork, leading to missed opportunities for exposure, feedback, and monetization- while the Schulich community misses out on engaging with and appreciating its diverse artistic talents.</a:t>
            </a:r>
          </a:p>
          <a:p>
            <a:pPr algn="ctr">
              <a:lnSpc>
                <a:spcPts val="4619"/>
              </a:lnSpc>
            </a:pPr>
          </a:p>
          <a:p>
            <a:pPr algn="ctr">
              <a:lnSpc>
                <a:spcPts val="4619"/>
              </a:lnSpc>
            </a:pPr>
          </a:p>
          <a:p>
            <a:pPr algn="ctr">
              <a:lnSpc>
                <a:spcPts val="46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335703" y="-661899"/>
            <a:ext cx="1437537" cy="4283034"/>
          </a:xfrm>
          <a:custGeom>
            <a:avLst/>
            <a:gdLst/>
            <a:ahLst/>
            <a:cxnLst/>
            <a:rect r="r" b="b" t="t" l="l"/>
            <a:pathLst>
              <a:path h="4283034" w="1437537">
                <a:moveTo>
                  <a:pt x="1437537" y="4283034"/>
                </a:moveTo>
                <a:lnTo>
                  <a:pt x="0" y="4283034"/>
                </a:lnTo>
                <a:lnTo>
                  <a:pt x="0" y="0"/>
                </a:lnTo>
                <a:lnTo>
                  <a:pt x="1437537" y="0"/>
                </a:lnTo>
                <a:lnTo>
                  <a:pt x="1437537" y="4283034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40" t="0" r="-20320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015248" y="8962728"/>
            <a:ext cx="6272752" cy="1324272"/>
          </a:xfrm>
          <a:custGeom>
            <a:avLst/>
            <a:gdLst/>
            <a:ahLst/>
            <a:cxnLst/>
            <a:rect r="r" b="b" t="t" l="l"/>
            <a:pathLst>
              <a:path h="1324272" w="6272752">
                <a:moveTo>
                  <a:pt x="0" y="0"/>
                </a:moveTo>
                <a:lnTo>
                  <a:pt x="6272752" y="0"/>
                </a:lnTo>
                <a:lnTo>
                  <a:pt x="6272752" y="1324272"/>
                </a:lnTo>
                <a:lnTo>
                  <a:pt x="0" y="1324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</a:blip>
            <a:stretch>
              <a:fillRect l="-11098" t="-144046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4976467" y="6975467"/>
            <a:ext cx="2690978" cy="3932088"/>
          </a:xfrm>
          <a:custGeom>
            <a:avLst/>
            <a:gdLst/>
            <a:ahLst/>
            <a:cxnLst/>
            <a:rect r="r" b="b" t="t" l="l"/>
            <a:pathLst>
              <a:path h="3932088" w="2690978">
                <a:moveTo>
                  <a:pt x="0" y="0"/>
                </a:moveTo>
                <a:lnTo>
                  <a:pt x="2690978" y="0"/>
                </a:lnTo>
                <a:lnTo>
                  <a:pt x="2690978" y="3932088"/>
                </a:lnTo>
                <a:lnTo>
                  <a:pt x="0" y="393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1352" r="-103099" b="-27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98142" y="-239811"/>
            <a:ext cx="4295455" cy="1268511"/>
          </a:xfrm>
          <a:custGeom>
            <a:avLst/>
            <a:gdLst/>
            <a:ahLst/>
            <a:cxnLst/>
            <a:rect r="r" b="b" t="t" l="l"/>
            <a:pathLst>
              <a:path h="1268511" w="4295455">
                <a:moveTo>
                  <a:pt x="0" y="0"/>
                </a:moveTo>
                <a:lnTo>
                  <a:pt x="4295455" y="0"/>
                </a:lnTo>
                <a:lnTo>
                  <a:pt x="4295455" y="1268511"/>
                </a:lnTo>
                <a:lnTo>
                  <a:pt x="0" y="1268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l="0" t="-101315" r="-2819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6431933" y="257635"/>
            <a:ext cx="3381197" cy="1542130"/>
          </a:xfrm>
          <a:custGeom>
            <a:avLst/>
            <a:gdLst/>
            <a:ahLst/>
            <a:cxnLst/>
            <a:rect r="r" b="b" t="t" l="l"/>
            <a:pathLst>
              <a:path h="1542130" w="3381197">
                <a:moveTo>
                  <a:pt x="0" y="0"/>
                </a:moveTo>
                <a:lnTo>
                  <a:pt x="3381197" y="0"/>
                </a:lnTo>
                <a:lnTo>
                  <a:pt x="3381197" y="1542130"/>
                </a:lnTo>
                <a:lnTo>
                  <a:pt x="0" y="1542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l="0" t="-107258" r="0" b="-267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827743"/>
            <a:ext cx="4527248" cy="1459257"/>
          </a:xfrm>
          <a:custGeom>
            <a:avLst/>
            <a:gdLst/>
            <a:ahLst/>
            <a:cxnLst/>
            <a:rect r="r" b="b" t="t" l="l"/>
            <a:pathLst>
              <a:path h="1459257" w="4527248">
                <a:moveTo>
                  <a:pt x="0" y="0"/>
                </a:moveTo>
                <a:lnTo>
                  <a:pt x="4527248" y="0"/>
                </a:lnTo>
                <a:lnTo>
                  <a:pt x="4527248" y="1459257"/>
                </a:lnTo>
                <a:lnTo>
                  <a:pt x="0" y="1459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17397" t="0" r="0" b="-15950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35703" y="-39291"/>
            <a:ext cx="4862951" cy="1226764"/>
          </a:xfrm>
          <a:custGeom>
            <a:avLst/>
            <a:gdLst/>
            <a:ahLst/>
            <a:cxnLst/>
            <a:rect r="r" b="b" t="t" l="l"/>
            <a:pathLst>
              <a:path h="1226764" w="4862951">
                <a:moveTo>
                  <a:pt x="0" y="0"/>
                </a:moveTo>
                <a:lnTo>
                  <a:pt x="4862951" y="0"/>
                </a:lnTo>
                <a:lnTo>
                  <a:pt x="4862951" y="1226764"/>
                </a:lnTo>
                <a:lnTo>
                  <a:pt x="0" y="1226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919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3412040" y="7848169"/>
            <a:ext cx="1290415" cy="3587247"/>
          </a:xfrm>
          <a:custGeom>
            <a:avLst/>
            <a:gdLst/>
            <a:ahLst/>
            <a:cxnLst/>
            <a:rect r="r" b="b" t="t" l="l"/>
            <a:pathLst>
              <a:path h="3587247" w="1290415">
                <a:moveTo>
                  <a:pt x="0" y="0"/>
                </a:moveTo>
                <a:lnTo>
                  <a:pt x="1290415" y="0"/>
                </a:lnTo>
                <a:lnTo>
                  <a:pt x="1290415" y="3587247"/>
                </a:lnTo>
                <a:lnTo>
                  <a:pt x="0" y="3587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000"/>
            </a:blip>
            <a:stretch>
              <a:fillRect l="0" t="0" r="-21455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32718" y="8823464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787468" y="5922931"/>
            <a:ext cx="6227781" cy="3634441"/>
            <a:chOff x="0" y="0"/>
            <a:chExt cx="10924540" cy="6375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08991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899140">
                  <a:moveTo>
                    <a:pt x="10314940" y="0"/>
                  </a:moveTo>
                  <a:lnTo>
                    <a:pt x="584200" y="0"/>
                  </a:lnTo>
                  <a:cubicBezTo>
                    <a:pt x="584200" y="322580"/>
                    <a:pt x="322580" y="584200"/>
                    <a:pt x="0" y="584200"/>
                  </a:cubicBezTo>
                  <a:lnTo>
                    <a:pt x="0" y="5765800"/>
                  </a:lnTo>
                  <a:cubicBezTo>
                    <a:pt x="322580" y="5765800"/>
                    <a:pt x="584200" y="6027420"/>
                    <a:pt x="584200" y="6350000"/>
                  </a:cubicBezTo>
                  <a:lnTo>
                    <a:pt x="10314940" y="6350000"/>
                  </a:lnTo>
                  <a:cubicBezTo>
                    <a:pt x="10314940" y="6027420"/>
                    <a:pt x="10576560" y="5765800"/>
                    <a:pt x="10899140" y="5765800"/>
                  </a:cubicBezTo>
                  <a:lnTo>
                    <a:pt x="10899140" y="584200"/>
                  </a:lnTo>
                  <a:cubicBezTo>
                    <a:pt x="10576560" y="584200"/>
                    <a:pt x="10314940" y="322580"/>
                    <a:pt x="1031494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1405" r="0" b="-1140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24540" cy="6375400"/>
            </a:xfrm>
            <a:custGeom>
              <a:avLst/>
              <a:gdLst/>
              <a:ahLst/>
              <a:cxnLst/>
              <a:rect r="r" b="b" t="t" l="l"/>
              <a:pathLst>
                <a:path h="6375400" w="10924540">
                  <a:moveTo>
                    <a:pt x="10340340" y="6375400"/>
                  </a:moveTo>
                  <a:lnTo>
                    <a:pt x="584200" y="6375400"/>
                  </a:lnTo>
                  <a:lnTo>
                    <a:pt x="584200" y="6362700"/>
                  </a:lnTo>
                  <a:cubicBezTo>
                    <a:pt x="584200" y="6047740"/>
                    <a:pt x="327660" y="5791200"/>
                    <a:pt x="12700" y="5791200"/>
                  </a:cubicBezTo>
                  <a:lnTo>
                    <a:pt x="0" y="5791200"/>
                  </a:lnTo>
                  <a:lnTo>
                    <a:pt x="0" y="584200"/>
                  </a:lnTo>
                  <a:lnTo>
                    <a:pt x="12700" y="584200"/>
                  </a:lnTo>
                  <a:cubicBezTo>
                    <a:pt x="327660" y="584200"/>
                    <a:pt x="584200" y="327660"/>
                    <a:pt x="584200" y="12700"/>
                  </a:cubicBezTo>
                  <a:lnTo>
                    <a:pt x="584200" y="0"/>
                  </a:lnTo>
                  <a:lnTo>
                    <a:pt x="10340340" y="0"/>
                  </a:lnTo>
                  <a:lnTo>
                    <a:pt x="10340340" y="12700"/>
                  </a:lnTo>
                  <a:cubicBezTo>
                    <a:pt x="10340340" y="327660"/>
                    <a:pt x="10596880" y="584200"/>
                    <a:pt x="10911840" y="584200"/>
                  </a:cubicBezTo>
                  <a:lnTo>
                    <a:pt x="10924540" y="584200"/>
                  </a:lnTo>
                  <a:lnTo>
                    <a:pt x="10924540" y="5791200"/>
                  </a:lnTo>
                  <a:lnTo>
                    <a:pt x="10911840" y="5791200"/>
                  </a:lnTo>
                  <a:cubicBezTo>
                    <a:pt x="10596880" y="5791200"/>
                    <a:pt x="10340340" y="6047740"/>
                    <a:pt x="10340340" y="6362700"/>
                  </a:cubicBezTo>
                  <a:lnTo>
                    <a:pt x="10340340" y="6375400"/>
                  </a:lnTo>
                  <a:close/>
                  <a:moveTo>
                    <a:pt x="609600" y="6350000"/>
                  </a:moveTo>
                  <a:lnTo>
                    <a:pt x="10314940" y="6350000"/>
                  </a:lnTo>
                  <a:cubicBezTo>
                    <a:pt x="10321290" y="6031230"/>
                    <a:pt x="10580370" y="5773420"/>
                    <a:pt x="10899140" y="5765800"/>
                  </a:cubicBezTo>
                  <a:lnTo>
                    <a:pt x="10899140" y="609600"/>
                  </a:lnTo>
                  <a:cubicBezTo>
                    <a:pt x="10580370" y="603250"/>
                    <a:pt x="10322560" y="344170"/>
                    <a:pt x="10314940" y="25400"/>
                  </a:cubicBezTo>
                  <a:lnTo>
                    <a:pt x="609600" y="25400"/>
                  </a:lnTo>
                  <a:cubicBezTo>
                    <a:pt x="601980" y="344170"/>
                    <a:pt x="344170" y="601980"/>
                    <a:pt x="25400" y="609600"/>
                  </a:cubicBezTo>
                  <a:lnTo>
                    <a:pt x="25400" y="5765800"/>
                  </a:lnTo>
                  <a:cubicBezTo>
                    <a:pt x="344170" y="5773420"/>
                    <a:pt x="601980" y="6031230"/>
                    <a:pt x="609600" y="6350000"/>
                  </a:cubicBezTo>
                  <a:close/>
                </a:path>
              </a:pathLst>
            </a:custGeom>
            <a:solidFill>
              <a:srgbClr val="E1B62F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7658" y="2954380"/>
            <a:ext cx="6672684" cy="7332620"/>
            <a:chOff x="0" y="0"/>
            <a:chExt cx="57785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78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7785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2"/>
              <a:stretch>
                <a:fillRect l="-32567" t="0" r="-3256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0" y="-7465"/>
            <a:ext cx="7950383" cy="3732065"/>
          </a:xfrm>
          <a:custGeom>
            <a:avLst/>
            <a:gdLst/>
            <a:ahLst/>
            <a:cxnLst/>
            <a:rect r="r" b="b" t="t" l="l"/>
            <a:pathLst>
              <a:path h="3732065" w="7950383">
                <a:moveTo>
                  <a:pt x="7950383" y="0"/>
                </a:moveTo>
                <a:lnTo>
                  <a:pt x="0" y="0"/>
                </a:lnTo>
                <a:lnTo>
                  <a:pt x="0" y="3732065"/>
                </a:lnTo>
                <a:lnTo>
                  <a:pt x="7950383" y="3732065"/>
                </a:lnTo>
                <a:lnTo>
                  <a:pt x="7950383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-4991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7657734" y="-7465"/>
            <a:ext cx="10630266" cy="3400151"/>
          </a:xfrm>
          <a:custGeom>
            <a:avLst/>
            <a:gdLst/>
            <a:ahLst/>
            <a:cxnLst/>
            <a:rect r="r" b="b" t="t" l="l"/>
            <a:pathLst>
              <a:path h="3400151" w="10630266">
                <a:moveTo>
                  <a:pt x="10630266" y="3400151"/>
                </a:moveTo>
                <a:lnTo>
                  <a:pt x="0" y="3400151"/>
                </a:lnTo>
                <a:lnTo>
                  <a:pt x="0" y="0"/>
                </a:lnTo>
                <a:lnTo>
                  <a:pt x="10630266" y="0"/>
                </a:lnTo>
                <a:lnTo>
                  <a:pt x="10630266" y="3400151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-4576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2052628" y="7886208"/>
            <a:ext cx="1466802" cy="3493825"/>
          </a:xfrm>
          <a:custGeom>
            <a:avLst/>
            <a:gdLst/>
            <a:ahLst/>
            <a:cxnLst/>
            <a:rect r="r" b="b" t="t" l="l"/>
            <a:pathLst>
              <a:path h="3493825" w="1466802">
                <a:moveTo>
                  <a:pt x="0" y="0"/>
                </a:moveTo>
                <a:lnTo>
                  <a:pt x="1466802" y="0"/>
                </a:lnTo>
                <a:lnTo>
                  <a:pt x="1466802" y="3493825"/>
                </a:lnTo>
                <a:lnTo>
                  <a:pt x="0" y="3493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382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56516" y="7706701"/>
            <a:ext cx="2812314" cy="2580299"/>
          </a:xfrm>
          <a:custGeom>
            <a:avLst/>
            <a:gdLst/>
            <a:ahLst/>
            <a:cxnLst/>
            <a:rect r="r" b="b" t="t" l="l"/>
            <a:pathLst>
              <a:path h="2580299" w="2812314">
                <a:moveTo>
                  <a:pt x="0" y="0"/>
                </a:moveTo>
                <a:lnTo>
                  <a:pt x="2812314" y="0"/>
                </a:lnTo>
                <a:lnTo>
                  <a:pt x="2812314" y="2580299"/>
                </a:lnTo>
                <a:lnTo>
                  <a:pt x="0" y="2580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8424" y="4193669"/>
            <a:ext cx="336953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Paintings, sculptures, embroidery, pottery, and other crafts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69328" y="2254291"/>
            <a:ext cx="4147730" cy="4147730"/>
          </a:xfrm>
          <a:custGeom>
            <a:avLst/>
            <a:gdLst/>
            <a:ahLst/>
            <a:cxnLst/>
            <a:rect r="r" b="b" t="t" l="l"/>
            <a:pathLst>
              <a:path h="4147730" w="4147730">
                <a:moveTo>
                  <a:pt x="0" y="0"/>
                </a:moveTo>
                <a:lnTo>
                  <a:pt x="4147730" y="0"/>
                </a:lnTo>
                <a:lnTo>
                  <a:pt x="4147730" y="4147730"/>
                </a:lnTo>
                <a:lnTo>
                  <a:pt x="0" y="4147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8424" y="3247287"/>
            <a:ext cx="3369538" cy="5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800" spc="226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89762" y="4193669"/>
            <a:ext cx="336953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Attendees can create their own art with supplied materials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60038" y="3247287"/>
            <a:ext cx="3369538" cy="5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800" spc="226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WORKSHOPS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500666" y="2254291"/>
            <a:ext cx="4147730" cy="4147730"/>
          </a:xfrm>
          <a:custGeom>
            <a:avLst/>
            <a:gdLst/>
            <a:ahLst/>
            <a:cxnLst/>
            <a:rect r="r" b="b" t="t" l="l"/>
            <a:pathLst>
              <a:path h="4147730" w="4147730">
                <a:moveTo>
                  <a:pt x="0" y="0"/>
                </a:moveTo>
                <a:lnTo>
                  <a:pt x="4147730" y="0"/>
                </a:lnTo>
                <a:lnTo>
                  <a:pt x="4147730" y="4147730"/>
                </a:lnTo>
                <a:lnTo>
                  <a:pt x="0" y="4147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70942" y="5882628"/>
            <a:ext cx="4147730" cy="4147730"/>
          </a:xfrm>
          <a:custGeom>
            <a:avLst/>
            <a:gdLst/>
            <a:ahLst/>
            <a:cxnLst/>
            <a:rect r="r" b="b" t="t" l="l"/>
            <a:pathLst>
              <a:path h="4147730" w="4147730">
                <a:moveTo>
                  <a:pt x="0" y="0"/>
                </a:moveTo>
                <a:lnTo>
                  <a:pt x="4147730" y="0"/>
                </a:lnTo>
                <a:lnTo>
                  <a:pt x="4147730" y="4147730"/>
                </a:lnTo>
                <a:lnTo>
                  <a:pt x="0" y="4147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860038" y="7454633"/>
            <a:ext cx="3369538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Light food and beverages will be available that accommodate all dietary restrictions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60038" y="6766280"/>
            <a:ext cx="3369538" cy="5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800" spc="226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REFRESHMENTS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69328" y="5882628"/>
            <a:ext cx="4147730" cy="4147730"/>
            <a:chOff x="0" y="0"/>
            <a:chExt cx="5530307" cy="55303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30307" cy="5530307"/>
            </a:xfrm>
            <a:custGeom>
              <a:avLst/>
              <a:gdLst/>
              <a:ahLst/>
              <a:cxnLst/>
              <a:rect r="r" b="b" t="t" l="l"/>
              <a:pathLst>
                <a:path h="5530307" w="5530307">
                  <a:moveTo>
                    <a:pt x="0" y="0"/>
                  </a:moveTo>
                  <a:lnTo>
                    <a:pt x="5530307" y="0"/>
                  </a:lnTo>
                  <a:lnTo>
                    <a:pt x="5530307" y="5530307"/>
                  </a:lnTo>
                  <a:lnTo>
                    <a:pt x="0" y="5530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518795" y="2115057"/>
              <a:ext cx="4492717" cy="2084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105">
                  <a:solidFill>
                    <a:srgbClr val="545454"/>
                  </a:solidFill>
                  <a:latin typeface="Nunito 1"/>
                  <a:ea typeface="Nunito 1"/>
                  <a:cs typeface="Nunito 1"/>
                  <a:sym typeface="Nunito 1"/>
                </a:rPr>
                <a:t>During and after the event attendees can purchase the student's art 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18795" y="1216303"/>
              <a:ext cx="4492717" cy="67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2"/>
                </a:lnSpc>
              </a:pPr>
              <a:r>
                <a:rPr lang="en-US" sz="2800" spc="226">
                  <a:solidFill>
                    <a:srgbClr val="202F5A"/>
                  </a:solidFill>
                  <a:latin typeface="Maharlika"/>
                  <a:ea typeface="Maharlika"/>
                  <a:cs typeface="Maharlika"/>
                  <a:sym typeface="Maharlika"/>
                </a:rPr>
                <a:t>MARKETPLACE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490079"/>
            <a:ext cx="16230600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EVENT DETAILS &amp; SOLUTION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928109" y="8942557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2958" y="3530859"/>
            <a:ext cx="5180137" cy="5292605"/>
          </a:xfrm>
          <a:custGeom>
            <a:avLst/>
            <a:gdLst/>
            <a:ahLst/>
            <a:cxnLst/>
            <a:rect r="r" b="b" t="t" l="l"/>
            <a:pathLst>
              <a:path h="5292605" w="5180137">
                <a:moveTo>
                  <a:pt x="0" y="0"/>
                </a:moveTo>
                <a:lnTo>
                  <a:pt x="5180137" y="0"/>
                </a:lnTo>
                <a:lnTo>
                  <a:pt x="5180137" y="5292605"/>
                </a:lnTo>
                <a:lnTo>
                  <a:pt x="0" y="5292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22934" y="3776030"/>
            <a:ext cx="4470511" cy="5038486"/>
          </a:xfrm>
          <a:custGeom>
            <a:avLst/>
            <a:gdLst/>
            <a:ahLst/>
            <a:cxnLst/>
            <a:rect r="r" b="b" t="t" l="l"/>
            <a:pathLst>
              <a:path h="5038486" w="4470511">
                <a:moveTo>
                  <a:pt x="0" y="0"/>
                </a:moveTo>
                <a:lnTo>
                  <a:pt x="4470511" y="0"/>
                </a:lnTo>
                <a:lnTo>
                  <a:pt x="4470511" y="5038485"/>
                </a:lnTo>
                <a:lnTo>
                  <a:pt x="0" y="503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68917" y="3530859"/>
            <a:ext cx="5180137" cy="5292605"/>
          </a:xfrm>
          <a:custGeom>
            <a:avLst/>
            <a:gdLst/>
            <a:ahLst/>
            <a:cxnLst/>
            <a:rect r="r" b="b" t="t" l="l"/>
            <a:pathLst>
              <a:path h="5292605" w="5180137">
                <a:moveTo>
                  <a:pt x="0" y="0"/>
                </a:moveTo>
                <a:lnTo>
                  <a:pt x="5180137" y="0"/>
                </a:lnTo>
                <a:lnTo>
                  <a:pt x="5180137" y="5292605"/>
                </a:lnTo>
                <a:lnTo>
                  <a:pt x="0" y="5292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048468" y="0"/>
            <a:ext cx="4239532" cy="1765962"/>
          </a:xfrm>
          <a:custGeom>
            <a:avLst/>
            <a:gdLst/>
            <a:ahLst/>
            <a:cxnLst/>
            <a:rect r="r" b="b" t="t" l="l"/>
            <a:pathLst>
              <a:path h="1765962" w="4239532">
                <a:moveTo>
                  <a:pt x="0" y="0"/>
                </a:moveTo>
                <a:lnTo>
                  <a:pt x="4239532" y="0"/>
                </a:lnTo>
                <a:lnTo>
                  <a:pt x="4239532" y="1765962"/>
                </a:lnTo>
                <a:lnTo>
                  <a:pt x="0" y="1765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36" t="0" r="0" b="-6216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69771" y="805915"/>
            <a:ext cx="2018229" cy="3132781"/>
          </a:xfrm>
          <a:custGeom>
            <a:avLst/>
            <a:gdLst/>
            <a:ahLst/>
            <a:cxnLst/>
            <a:rect r="r" b="b" t="t" l="l"/>
            <a:pathLst>
              <a:path h="3132781" w="2018229">
                <a:moveTo>
                  <a:pt x="0" y="0"/>
                </a:moveTo>
                <a:lnTo>
                  <a:pt x="2018229" y="0"/>
                </a:lnTo>
                <a:lnTo>
                  <a:pt x="2018229" y="3132781"/>
                </a:lnTo>
                <a:lnTo>
                  <a:pt x="0" y="3132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582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71623" y="0"/>
            <a:ext cx="4471522" cy="1688896"/>
          </a:xfrm>
          <a:custGeom>
            <a:avLst/>
            <a:gdLst/>
            <a:ahLst/>
            <a:cxnLst/>
            <a:rect r="r" b="b" t="t" l="l"/>
            <a:pathLst>
              <a:path h="1688896" w="4471522">
                <a:moveTo>
                  <a:pt x="4471522" y="0"/>
                </a:moveTo>
                <a:lnTo>
                  <a:pt x="0" y="0"/>
                </a:lnTo>
                <a:lnTo>
                  <a:pt x="0" y="1688896"/>
                </a:lnTo>
                <a:lnTo>
                  <a:pt x="4471522" y="1688896"/>
                </a:lnTo>
                <a:lnTo>
                  <a:pt x="4471522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-8864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0" y="-53012"/>
            <a:ext cx="2943246" cy="3938696"/>
          </a:xfrm>
          <a:custGeom>
            <a:avLst/>
            <a:gdLst/>
            <a:ahLst/>
            <a:cxnLst/>
            <a:rect r="r" b="b" t="t" l="l"/>
            <a:pathLst>
              <a:path h="3938696" w="2943246">
                <a:moveTo>
                  <a:pt x="2943246" y="0"/>
                </a:moveTo>
                <a:lnTo>
                  <a:pt x="0" y="0"/>
                </a:lnTo>
                <a:lnTo>
                  <a:pt x="0" y="3938696"/>
                </a:lnTo>
                <a:lnTo>
                  <a:pt x="2943246" y="3938696"/>
                </a:lnTo>
                <a:lnTo>
                  <a:pt x="2943246" y="0"/>
                </a:lnTo>
                <a:close/>
              </a:path>
            </a:pathLst>
          </a:custGeom>
          <a:blipFill>
            <a:blip r:embed="rId8"/>
            <a:stretch>
              <a:fillRect l="0" t="-9818" r="-567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448892" y="3776030"/>
            <a:ext cx="4470511" cy="5038486"/>
          </a:xfrm>
          <a:custGeom>
            <a:avLst/>
            <a:gdLst/>
            <a:ahLst/>
            <a:cxnLst/>
            <a:rect r="r" b="b" t="t" l="l"/>
            <a:pathLst>
              <a:path h="5038486" w="4470511">
                <a:moveTo>
                  <a:pt x="0" y="0"/>
                </a:moveTo>
                <a:lnTo>
                  <a:pt x="4470511" y="0"/>
                </a:lnTo>
                <a:lnTo>
                  <a:pt x="4470511" y="5038485"/>
                </a:lnTo>
                <a:lnTo>
                  <a:pt x="0" y="503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3524" y="3734708"/>
            <a:ext cx="768099" cy="1380851"/>
          </a:xfrm>
          <a:custGeom>
            <a:avLst/>
            <a:gdLst/>
            <a:ahLst/>
            <a:cxnLst/>
            <a:rect r="r" b="b" t="t" l="l"/>
            <a:pathLst>
              <a:path h="1380851" w="768099">
                <a:moveTo>
                  <a:pt x="0" y="0"/>
                </a:moveTo>
                <a:lnTo>
                  <a:pt x="768099" y="0"/>
                </a:lnTo>
                <a:lnTo>
                  <a:pt x="768099" y="1380851"/>
                </a:lnTo>
                <a:lnTo>
                  <a:pt x="0" y="1380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21785" y="3734708"/>
            <a:ext cx="861853" cy="1179947"/>
          </a:xfrm>
          <a:custGeom>
            <a:avLst/>
            <a:gdLst/>
            <a:ahLst/>
            <a:cxnLst/>
            <a:rect r="r" b="b" t="t" l="l"/>
            <a:pathLst>
              <a:path h="1179947" w="861853">
                <a:moveTo>
                  <a:pt x="0" y="0"/>
                </a:moveTo>
                <a:lnTo>
                  <a:pt x="861853" y="0"/>
                </a:lnTo>
                <a:lnTo>
                  <a:pt x="861853" y="1179947"/>
                </a:lnTo>
                <a:lnTo>
                  <a:pt x="0" y="11799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847007" y="3677477"/>
            <a:ext cx="759424" cy="1163126"/>
          </a:xfrm>
          <a:custGeom>
            <a:avLst/>
            <a:gdLst/>
            <a:ahLst/>
            <a:cxnLst/>
            <a:rect r="r" b="b" t="t" l="l"/>
            <a:pathLst>
              <a:path h="1163126" w="759424">
                <a:moveTo>
                  <a:pt x="0" y="0"/>
                </a:moveTo>
                <a:lnTo>
                  <a:pt x="759424" y="0"/>
                </a:lnTo>
                <a:lnTo>
                  <a:pt x="759424" y="1163126"/>
                </a:lnTo>
                <a:lnTo>
                  <a:pt x="0" y="1163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796482" y="3734708"/>
            <a:ext cx="786449" cy="1290142"/>
          </a:xfrm>
          <a:custGeom>
            <a:avLst/>
            <a:gdLst/>
            <a:ahLst/>
            <a:cxnLst/>
            <a:rect r="r" b="b" t="t" l="l"/>
            <a:pathLst>
              <a:path h="1290142" w="786449">
                <a:moveTo>
                  <a:pt x="0" y="0"/>
                </a:moveTo>
                <a:lnTo>
                  <a:pt x="786449" y="0"/>
                </a:lnTo>
                <a:lnTo>
                  <a:pt x="786449" y="1290142"/>
                </a:lnTo>
                <a:lnTo>
                  <a:pt x="0" y="12901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3373695" y="662084"/>
            <a:ext cx="11540609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4"/>
              </a:lnSpc>
            </a:pPr>
            <a:r>
              <a:rPr lang="en-US" sz="84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THE BENEFITS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6516" y="5697228"/>
            <a:ext cx="3346319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99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Give students a platform for diverse artistic expressions</a:t>
            </a:r>
          </a:p>
          <a:p>
            <a:pPr algn="l">
              <a:lnSpc>
                <a:spcPts val="999"/>
              </a:lnSpc>
            </a:pPr>
          </a:p>
          <a:p>
            <a:pPr algn="l" marL="431797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99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Enhances student visibility and recognition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6244" y="3974292"/>
            <a:ext cx="3246863" cy="160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899" spc="234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SHOWCASE STUDENT TALENT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13996" y="5630553"/>
            <a:ext cx="2914344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 spc="10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Real-world marketing and sales experience</a:t>
            </a:r>
          </a:p>
          <a:p>
            <a:pPr algn="l">
              <a:lnSpc>
                <a:spcPts val="1000"/>
              </a:lnSpc>
            </a:pP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 spc="10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Develops crucial entrepreneurial skills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21785" y="4339409"/>
            <a:ext cx="3922215" cy="106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900" spc="234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FOSTER ENTREPRENEURSHIP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06431" y="5638663"/>
            <a:ext cx="3532116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 spc="10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Demonstrates Schulich’s dedication to nurturing student creativity</a:t>
            </a:r>
          </a:p>
          <a:p>
            <a:pPr algn="l">
              <a:lnSpc>
                <a:spcPts val="1000"/>
              </a:lnSpc>
            </a:pP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 spc="10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Enhances the school's appeal and reputation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13789" y="4526436"/>
            <a:ext cx="3888800" cy="106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900" spc="234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COMMITMENT TO CREATIVITY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63671" y="5534054"/>
            <a:ext cx="3215214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 spc="10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Strengthens community within and beyond campus</a:t>
            </a:r>
          </a:p>
          <a:p>
            <a:pPr algn="l">
              <a:lnSpc>
                <a:spcPts val="1000"/>
              </a:lnSpc>
            </a:pP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 spc="100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Promotes a sense of belonging and support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48882" y="4339409"/>
            <a:ext cx="3675938" cy="106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900" spc="234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BUILD COMMUNITY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6832718" y="8823464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571" y="9145173"/>
            <a:ext cx="6412422" cy="6551644"/>
          </a:xfrm>
          <a:custGeom>
            <a:avLst/>
            <a:gdLst/>
            <a:ahLst/>
            <a:cxnLst/>
            <a:rect r="r" b="b" t="t" l="l"/>
            <a:pathLst>
              <a:path h="6551644" w="6412422">
                <a:moveTo>
                  <a:pt x="0" y="0"/>
                </a:moveTo>
                <a:lnTo>
                  <a:pt x="6412422" y="0"/>
                </a:lnTo>
                <a:lnTo>
                  <a:pt x="6412422" y="6551644"/>
                </a:lnTo>
                <a:lnTo>
                  <a:pt x="0" y="655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675376" y="-316709"/>
            <a:ext cx="4239532" cy="1765962"/>
          </a:xfrm>
          <a:custGeom>
            <a:avLst/>
            <a:gdLst/>
            <a:ahLst/>
            <a:cxnLst/>
            <a:rect r="r" b="b" t="t" l="l"/>
            <a:pathLst>
              <a:path h="1765962" w="4239532">
                <a:moveTo>
                  <a:pt x="0" y="0"/>
                </a:moveTo>
                <a:lnTo>
                  <a:pt x="4239532" y="0"/>
                </a:lnTo>
                <a:lnTo>
                  <a:pt x="4239532" y="1765963"/>
                </a:lnTo>
                <a:lnTo>
                  <a:pt x="0" y="176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36" t="0" r="0" b="-6216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71831" y="298060"/>
            <a:ext cx="2018229" cy="3132781"/>
          </a:xfrm>
          <a:custGeom>
            <a:avLst/>
            <a:gdLst/>
            <a:ahLst/>
            <a:cxnLst/>
            <a:rect r="r" b="b" t="t" l="l"/>
            <a:pathLst>
              <a:path h="3132781" w="2018229">
                <a:moveTo>
                  <a:pt x="0" y="0"/>
                </a:moveTo>
                <a:lnTo>
                  <a:pt x="2018229" y="0"/>
                </a:lnTo>
                <a:lnTo>
                  <a:pt x="2018229" y="3132782"/>
                </a:lnTo>
                <a:lnTo>
                  <a:pt x="0" y="3132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582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33468" y="-581453"/>
            <a:ext cx="4471522" cy="1688896"/>
          </a:xfrm>
          <a:custGeom>
            <a:avLst/>
            <a:gdLst/>
            <a:ahLst/>
            <a:cxnLst/>
            <a:rect r="r" b="b" t="t" l="l"/>
            <a:pathLst>
              <a:path h="1688896" w="4471522">
                <a:moveTo>
                  <a:pt x="4471522" y="0"/>
                </a:moveTo>
                <a:lnTo>
                  <a:pt x="0" y="0"/>
                </a:lnTo>
                <a:lnTo>
                  <a:pt x="0" y="1688896"/>
                </a:lnTo>
                <a:lnTo>
                  <a:pt x="4471522" y="1688896"/>
                </a:lnTo>
                <a:lnTo>
                  <a:pt x="4471522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-8864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581078" y="-1354579"/>
            <a:ext cx="2943246" cy="3938696"/>
          </a:xfrm>
          <a:custGeom>
            <a:avLst/>
            <a:gdLst/>
            <a:ahLst/>
            <a:cxnLst/>
            <a:rect r="r" b="b" t="t" l="l"/>
            <a:pathLst>
              <a:path h="3938696" w="2943246">
                <a:moveTo>
                  <a:pt x="2943246" y="0"/>
                </a:moveTo>
                <a:lnTo>
                  <a:pt x="0" y="0"/>
                </a:lnTo>
                <a:lnTo>
                  <a:pt x="0" y="3938696"/>
                </a:lnTo>
                <a:lnTo>
                  <a:pt x="2943246" y="3938696"/>
                </a:lnTo>
                <a:lnTo>
                  <a:pt x="2943246" y="0"/>
                </a:lnTo>
                <a:close/>
              </a:path>
            </a:pathLst>
          </a:custGeom>
          <a:blipFill>
            <a:blip r:embed="rId6"/>
            <a:stretch>
              <a:fillRect l="0" t="-9818" r="-567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32718" y="8823464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8804" y="3499865"/>
            <a:ext cx="8988353" cy="6014163"/>
          </a:xfrm>
          <a:custGeom>
            <a:avLst/>
            <a:gdLst/>
            <a:ahLst/>
            <a:cxnLst/>
            <a:rect r="r" b="b" t="t" l="l"/>
            <a:pathLst>
              <a:path h="6014163" w="8988353">
                <a:moveTo>
                  <a:pt x="0" y="0"/>
                </a:moveTo>
                <a:lnTo>
                  <a:pt x="8988353" y="0"/>
                </a:lnTo>
                <a:lnTo>
                  <a:pt x="8988353" y="6014162"/>
                </a:lnTo>
                <a:lnTo>
                  <a:pt x="0" y="6014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26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8906" y="3048738"/>
            <a:ext cx="3477771" cy="3657311"/>
          </a:xfrm>
          <a:custGeom>
            <a:avLst/>
            <a:gdLst/>
            <a:ahLst/>
            <a:cxnLst/>
            <a:rect r="r" b="b" t="t" l="l"/>
            <a:pathLst>
              <a:path h="3657311" w="3477771">
                <a:moveTo>
                  <a:pt x="0" y="0"/>
                </a:moveTo>
                <a:lnTo>
                  <a:pt x="3477771" y="0"/>
                </a:lnTo>
                <a:lnTo>
                  <a:pt x="3477771" y="3657312"/>
                </a:lnTo>
                <a:lnTo>
                  <a:pt x="0" y="36573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43077" y="803150"/>
            <a:ext cx="14401846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4"/>
              </a:lnSpc>
            </a:pPr>
            <a:r>
              <a:rPr lang="en-US" sz="84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STAKEHOLDER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4613" y="3278442"/>
            <a:ext cx="2280666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Project team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199108" y="3000377"/>
            <a:ext cx="3477771" cy="3657311"/>
          </a:xfrm>
          <a:custGeom>
            <a:avLst/>
            <a:gdLst/>
            <a:ahLst/>
            <a:cxnLst/>
            <a:rect r="r" b="b" t="t" l="l"/>
            <a:pathLst>
              <a:path h="3657311" w="3477771">
                <a:moveTo>
                  <a:pt x="0" y="0"/>
                </a:moveTo>
                <a:lnTo>
                  <a:pt x="3477770" y="0"/>
                </a:lnTo>
                <a:lnTo>
                  <a:pt x="3477770" y="3657311"/>
                </a:lnTo>
                <a:lnTo>
                  <a:pt x="0" y="36573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8906" y="7025676"/>
            <a:ext cx="3477771" cy="2527489"/>
          </a:xfrm>
          <a:custGeom>
            <a:avLst/>
            <a:gdLst/>
            <a:ahLst/>
            <a:cxnLst/>
            <a:rect r="r" b="b" t="t" l="l"/>
            <a:pathLst>
              <a:path h="2527489" w="3477771">
                <a:moveTo>
                  <a:pt x="0" y="0"/>
                </a:moveTo>
                <a:lnTo>
                  <a:pt x="3477771" y="0"/>
                </a:lnTo>
                <a:lnTo>
                  <a:pt x="3477771" y="2527489"/>
                </a:lnTo>
                <a:lnTo>
                  <a:pt x="0" y="25274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-4470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199108" y="7025676"/>
            <a:ext cx="3477771" cy="2527489"/>
          </a:xfrm>
          <a:custGeom>
            <a:avLst/>
            <a:gdLst/>
            <a:ahLst/>
            <a:cxnLst/>
            <a:rect r="r" b="b" t="t" l="l"/>
            <a:pathLst>
              <a:path h="2527489" w="3477771">
                <a:moveTo>
                  <a:pt x="0" y="0"/>
                </a:moveTo>
                <a:lnTo>
                  <a:pt x="3477770" y="0"/>
                </a:lnTo>
                <a:lnTo>
                  <a:pt x="3477770" y="2527489"/>
                </a:lnTo>
                <a:lnTo>
                  <a:pt x="0" y="25274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-4470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8633" y="4629912"/>
            <a:ext cx="2506646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Project Sponsor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9156" y="5895482"/>
            <a:ext cx="3036123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Administration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4613" y="7300503"/>
            <a:ext cx="2280666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Security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75265" y="8597008"/>
            <a:ext cx="2206007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Artists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30992" y="3282799"/>
            <a:ext cx="2280666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Instructors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68322" y="4589140"/>
            <a:ext cx="2206007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Caterers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68322" y="5895482"/>
            <a:ext cx="2280666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Volunteers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42981" y="7300503"/>
            <a:ext cx="2206007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Attendees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63418" y="8631585"/>
            <a:ext cx="3043240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2400">
                <a:solidFill>
                  <a:srgbClr val="FFFFFF"/>
                </a:solidFill>
                <a:latin typeface="Nunito 1 Bold"/>
                <a:ea typeface="Nunito 1 Bold"/>
                <a:cs typeface="Nunito 1 Bold"/>
                <a:sym typeface="Nunito 1 Bold"/>
              </a:rPr>
              <a:t>Financial Backers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47119" y="-2467223"/>
            <a:ext cx="9549220" cy="3784952"/>
          </a:xfrm>
          <a:custGeom>
            <a:avLst/>
            <a:gdLst/>
            <a:ahLst/>
            <a:cxnLst/>
            <a:rect r="r" b="b" t="t" l="l"/>
            <a:pathLst>
              <a:path h="3784952" w="9549220">
                <a:moveTo>
                  <a:pt x="9549220" y="0"/>
                </a:moveTo>
                <a:lnTo>
                  <a:pt x="0" y="0"/>
                </a:lnTo>
                <a:lnTo>
                  <a:pt x="0" y="3784952"/>
                </a:lnTo>
                <a:lnTo>
                  <a:pt x="9549220" y="3784952"/>
                </a:lnTo>
                <a:lnTo>
                  <a:pt x="9549220" y="0"/>
                </a:lnTo>
                <a:close/>
              </a:path>
            </a:pathLst>
          </a:custGeom>
          <a:blipFill>
            <a:blip r:embed="rId2"/>
            <a:stretch>
              <a:fillRect l="0" t="0" r="0" b="-1087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57461" y="-2065651"/>
            <a:ext cx="9432191" cy="3094351"/>
          </a:xfrm>
          <a:custGeom>
            <a:avLst/>
            <a:gdLst/>
            <a:ahLst/>
            <a:cxnLst/>
            <a:rect r="r" b="b" t="t" l="l"/>
            <a:pathLst>
              <a:path h="3094351" w="9432191">
                <a:moveTo>
                  <a:pt x="0" y="0"/>
                </a:moveTo>
                <a:lnTo>
                  <a:pt x="9432191" y="0"/>
                </a:lnTo>
                <a:lnTo>
                  <a:pt x="9432191" y="3094351"/>
                </a:lnTo>
                <a:lnTo>
                  <a:pt x="0" y="3094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-88895" r="-18739" b="-2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0" y="-885456"/>
            <a:ext cx="2334819" cy="2203184"/>
          </a:xfrm>
          <a:custGeom>
            <a:avLst/>
            <a:gdLst/>
            <a:ahLst/>
            <a:cxnLst/>
            <a:rect r="r" b="b" t="t" l="l"/>
            <a:pathLst>
              <a:path h="2203184" w="2334819">
                <a:moveTo>
                  <a:pt x="0" y="2203185"/>
                </a:moveTo>
                <a:lnTo>
                  <a:pt x="2334819" y="2203185"/>
                </a:lnTo>
                <a:lnTo>
                  <a:pt x="2334819" y="0"/>
                </a:lnTo>
                <a:lnTo>
                  <a:pt x="0" y="0"/>
                </a:lnTo>
                <a:lnTo>
                  <a:pt x="0" y="2203185"/>
                </a:lnTo>
                <a:close/>
              </a:path>
            </a:pathLst>
          </a:custGeom>
          <a:blipFill>
            <a:blip r:embed="rId4"/>
            <a:stretch>
              <a:fillRect l="-127496" t="0" r="0" b="-163006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276372" y="8447900"/>
            <a:ext cx="4008936" cy="3678199"/>
          </a:xfrm>
          <a:custGeom>
            <a:avLst/>
            <a:gdLst/>
            <a:ahLst/>
            <a:cxnLst/>
            <a:rect r="r" b="b" t="t" l="l"/>
            <a:pathLst>
              <a:path h="3678199" w="4008936">
                <a:moveTo>
                  <a:pt x="4008937" y="0"/>
                </a:moveTo>
                <a:lnTo>
                  <a:pt x="0" y="0"/>
                </a:lnTo>
                <a:lnTo>
                  <a:pt x="0" y="3678200"/>
                </a:lnTo>
                <a:lnTo>
                  <a:pt x="4008937" y="3678200"/>
                </a:lnTo>
                <a:lnTo>
                  <a:pt x="400893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2718" y="8823464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147423" y="2792743"/>
          <a:ext cx="14136109" cy="6090894"/>
        </p:xfrm>
        <a:graphic>
          <a:graphicData uri="http://schemas.openxmlformats.org/drawingml/2006/table">
            <a:tbl>
              <a:tblPr/>
              <a:tblGrid>
                <a:gridCol w="2019444"/>
                <a:gridCol w="2019444"/>
                <a:gridCol w="2019444"/>
                <a:gridCol w="2019444"/>
                <a:gridCol w="2019444"/>
                <a:gridCol w="2019444"/>
                <a:gridCol w="2019444"/>
              </a:tblGrid>
              <a:tr h="9683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Risk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  ID</a:t>
                      </a:r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Risk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  Event</a:t>
                      </a:r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Likelihood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  (L)</a:t>
                      </a:r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Impact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  (I)</a:t>
                      </a:r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Detection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  Difficulty (D)</a:t>
                      </a:r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Risk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  Value (LID)</a:t>
                      </a:r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Risk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  Zone</a:t>
                      </a:r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8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Low participant and attendee turnout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Yellow Zone (moderate)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4C"/>
                    </a:solidFill>
                  </a:tcPr>
                </a:tc>
              </a:tr>
              <a:tr h="9091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Insufficient funding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30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Red Zone (critical)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9683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Logistical issues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Yellow Zone (moderate)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4C"/>
                    </a:solidFill>
                  </a:tcPr>
                </a:tc>
              </a:tr>
              <a:tr h="9683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Health and safety concerns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Yellow Zone (moderate)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4C"/>
                    </a:solidFill>
                  </a:tcPr>
                </a:tc>
              </a:tr>
              <a:tr h="9683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Artwork damage or theft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20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2"/>
                          <a:ea typeface="Nunito 2"/>
                          <a:cs typeface="Nunito 2"/>
                          <a:sym typeface="Nunito 2"/>
                        </a:rPr>
                        <a:t>Yellow Zone (moderate)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4C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878554" y="1020319"/>
            <a:ext cx="15311098" cy="121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spc="680">
                <a:solidFill>
                  <a:srgbClr val="222222"/>
                </a:solidFill>
                <a:latin typeface="Maharlika"/>
                <a:ea typeface="Maharlika"/>
                <a:cs typeface="Maharlika"/>
                <a:sym typeface="Maharlika"/>
              </a:rPr>
              <a:t>RISK SEVERITY MATRIX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4228104" y="3774510"/>
            <a:ext cx="7950383" cy="3732065"/>
          </a:xfrm>
          <a:custGeom>
            <a:avLst/>
            <a:gdLst/>
            <a:ahLst/>
            <a:cxnLst/>
            <a:rect r="r" b="b" t="t" l="l"/>
            <a:pathLst>
              <a:path h="3732065" w="7950383">
                <a:moveTo>
                  <a:pt x="7950383" y="0"/>
                </a:moveTo>
                <a:lnTo>
                  <a:pt x="0" y="0"/>
                </a:lnTo>
                <a:lnTo>
                  <a:pt x="0" y="3732065"/>
                </a:lnTo>
                <a:lnTo>
                  <a:pt x="7950383" y="3732065"/>
                </a:lnTo>
                <a:lnTo>
                  <a:pt x="7950383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4991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3644243" y="3443424"/>
            <a:ext cx="10630266" cy="3400151"/>
          </a:xfrm>
          <a:custGeom>
            <a:avLst/>
            <a:gdLst/>
            <a:ahLst/>
            <a:cxnLst/>
            <a:rect r="r" b="b" t="t" l="l"/>
            <a:pathLst>
              <a:path h="3400151" w="10630266">
                <a:moveTo>
                  <a:pt x="10630266" y="3400152"/>
                </a:moveTo>
                <a:lnTo>
                  <a:pt x="0" y="3400152"/>
                </a:lnTo>
                <a:lnTo>
                  <a:pt x="0" y="0"/>
                </a:lnTo>
                <a:lnTo>
                  <a:pt x="10630266" y="0"/>
                </a:lnTo>
                <a:lnTo>
                  <a:pt x="10630266" y="3400152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-457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32718" y="8823464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343025" y="2229408"/>
          <a:ext cx="15402676" cy="7086042"/>
        </p:xfrm>
        <a:graphic>
          <a:graphicData uri="http://schemas.openxmlformats.org/drawingml/2006/table">
            <a:tbl>
              <a:tblPr/>
              <a:tblGrid>
                <a:gridCol w="1055257"/>
                <a:gridCol w="2582930"/>
                <a:gridCol w="1542111"/>
                <a:gridCol w="1109504"/>
                <a:gridCol w="1598434"/>
                <a:gridCol w="1577206"/>
                <a:gridCol w="1512645"/>
                <a:gridCol w="1675279"/>
                <a:gridCol w="2749310"/>
              </a:tblGrid>
              <a:tr h="13484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Risk ID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Risk Event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Likelihood (L)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Impact (I)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Detection Difficulty (D)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Risk Value (L/D)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When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Mitigation Strategy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Contingency Plan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3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1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Low participant and attendee turnout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3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4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24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Before Event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Increased Promotion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Incentives, Early registration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436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Insufficient funding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3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5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30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During Planning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Sponsorship Search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Apply for grants, donations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484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3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Logistical Issues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4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3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24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During Event Setup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Detailed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planning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Backup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equipment and materials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61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4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Health and Safety Concerns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3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4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24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During Event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Safety Protocols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First Aid Kit, Site Safety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07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5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 Bold"/>
                          <a:ea typeface="Nunito 1 Bold"/>
                          <a:cs typeface="Nunito 1 Bold"/>
                          <a:sym typeface="Nunito 1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Artwork Damage or Theft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5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20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During Event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Security Measures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Nunito 1"/>
                          <a:ea typeface="Nunito 1"/>
                          <a:cs typeface="Nunito 1"/>
                          <a:sym typeface="Nunito 1"/>
                        </a:rPr>
                        <a:t>  Secure Display Methods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636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711770"/>
            <a:ext cx="16230600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4"/>
              </a:lnSpc>
            </a:pPr>
            <a:r>
              <a:rPr lang="en-US" sz="84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RISK ASSESSMENT FORM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209288">
            <a:off x="15403515" y="-265791"/>
            <a:ext cx="4239532" cy="1765962"/>
          </a:xfrm>
          <a:custGeom>
            <a:avLst/>
            <a:gdLst/>
            <a:ahLst/>
            <a:cxnLst/>
            <a:rect r="r" b="b" t="t" l="l"/>
            <a:pathLst>
              <a:path h="1765962" w="4239532">
                <a:moveTo>
                  <a:pt x="4239532" y="0"/>
                </a:moveTo>
                <a:lnTo>
                  <a:pt x="0" y="0"/>
                </a:lnTo>
                <a:lnTo>
                  <a:pt x="0" y="1765963"/>
                </a:lnTo>
                <a:lnTo>
                  <a:pt x="4239532" y="1765963"/>
                </a:lnTo>
                <a:lnTo>
                  <a:pt x="4239532" y="0"/>
                </a:lnTo>
                <a:close/>
              </a:path>
            </a:pathLst>
          </a:custGeom>
          <a:blipFill>
            <a:blip r:embed="rId2"/>
            <a:stretch>
              <a:fillRect l="-10736" t="0" r="0" b="-621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586" y="7711495"/>
            <a:ext cx="2018229" cy="3132781"/>
          </a:xfrm>
          <a:custGeom>
            <a:avLst/>
            <a:gdLst/>
            <a:ahLst/>
            <a:cxnLst/>
            <a:rect r="r" b="b" t="t" l="l"/>
            <a:pathLst>
              <a:path h="3132781" w="2018229">
                <a:moveTo>
                  <a:pt x="0" y="0"/>
                </a:moveTo>
                <a:lnTo>
                  <a:pt x="2018228" y="0"/>
                </a:lnTo>
                <a:lnTo>
                  <a:pt x="2018228" y="3132781"/>
                </a:lnTo>
                <a:lnTo>
                  <a:pt x="0" y="3132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82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596" y="2494658"/>
            <a:ext cx="4920835" cy="3732425"/>
          </a:xfrm>
          <a:custGeom>
            <a:avLst/>
            <a:gdLst/>
            <a:ahLst/>
            <a:cxnLst/>
            <a:rect r="r" b="b" t="t" l="l"/>
            <a:pathLst>
              <a:path h="3732425" w="4920835">
                <a:moveTo>
                  <a:pt x="0" y="0"/>
                </a:moveTo>
                <a:lnTo>
                  <a:pt x="4920835" y="0"/>
                </a:lnTo>
                <a:lnTo>
                  <a:pt x="4920835" y="3732425"/>
                </a:lnTo>
                <a:lnTo>
                  <a:pt x="0" y="373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72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55255" y="2494658"/>
            <a:ext cx="4920835" cy="3732425"/>
          </a:xfrm>
          <a:custGeom>
            <a:avLst/>
            <a:gdLst/>
            <a:ahLst/>
            <a:cxnLst/>
            <a:rect r="r" b="b" t="t" l="l"/>
            <a:pathLst>
              <a:path h="3732425" w="4920835">
                <a:moveTo>
                  <a:pt x="0" y="0"/>
                </a:moveTo>
                <a:lnTo>
                  <a:pt x="4920835" y="0"/>
                </a:lnTo>
                <a:lnTo>
                  <a:pt x="4920835" y="3732425"/>
                </a:lnTo>
                <a:lnTo>
                  <a:pt x="0" y="373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72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86081" y="2074453"/>
            <a:ext cx="4475662" cy="4572835"/>
          </a:xfrm>
          <a:custGeom>
            <a:avLst/>
            <a:gdLst/>
            <a:ahLst/>
            <a:cxnLst/>
            <a:rect r="r" b="b" t="t" l="l"/>
            <a:pathLst>
              <a:path h="4572835" w="4475662">
                <a:moveTo>
                  <a:pt x="0" y="0"/>
                </a:moveTo>
                <a:lnTo>
                  <a:pt x="4475662" y="0"/>
                </a:lnTo>
                <a:lnTo>
                  <a:pt x="4475662" y="4572835"/>
                </a:lnTo>
                <a:lnTo>
                  <a:pt x="0" y="4572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88090" y="2711583"/>
            <a:ext cx="4920835" cy="3732425"/>
          </a:xfrm>
          <a:custGeom>
            <a:avLst/>
            <a:gdLst/>
            <a:ahLst/>
            <a:cxnLst/>
            <a:rect r="r" b="b" t="t" l="l"/>
            <a:pathLst>
              <a:path h="3732425" w="4920835">
                <a:moveTo>
                  <a:pt x="0" y="0"/>
                </a:moveTo>
                <a:lnTo>
                  <a:pt x="4920835" y="0"/>
                </a:lnTo>
                <a:lnTo>
                  <a:pt x="4920835" y="3732425"/>
                </a:lnTo>
                <a:lnTo>
                  <a:pt x="0" y="373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72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76029" y="1916336"/>
            <a:ext cx="4475662" cy="4572835"/>
          </a:xfrm>
          <a:custGeom>
            <a:avLst/>
            <a:gdLst/>
            <a:ahLst/>
            <a:cxnLst/>
            <a:rect r="r" b="b" t="t" l="l"/>
            <a:pathLst>
              <a:path h="4572835" w="4475662">
                <a:moveTo>
                  <a:pt x="0" y="0"/>
                </a:moveTo>
                <a:lnTo>
                  <a:pt x="4475662" y="0"/>
                </a:lnTo>
                <a:lnTo>
                  <a:pt x="4475662" y="4572835"/>
                </a:lnTo>
                <a:lnTo>
                  <a:pt x="0" y="4572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32718" y="8823464"/>
            <a:ext cx="1381126" cy="1381126"/>
          </a:xfrm>
          <a:custGeom>
            <a:avLst/>
            <a:gdLst/>
            <a:ahLst/>
            <a:cxnLst/>
            <a:rect r="r" b="b" t="t" l="l"/>
            <a:pathLst>
              <a:path h="1381126" w="1381126">
                <a:moveTo>
                  <a:pt x="0" y="0"/>
                </a:moveTo>
                <a:lnTo>
                  <a:pt x="1381126" y="0"/>
                </a:lnTo>
                <a:lnTo>
                  <a:pt x="1381126" y="1381126"/>
                </a:lnTo>
                <a:lnTo>
                  <a:pt x="0" y="138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695385" y="6444008"/>
            <a:ext cx="4724640" cy="3537574"/>
            <a:chOff x="0" y="0"/>
            <a:chExt cx="6299520" cy="47167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99520" cy="4716766"/>
            </a:xfrm>
            <a:custGeom>
              <a:avLst/>
              <a:gdLst/>
              <a:ahLst/>
              <a:cxnLst/>
              <a:rect r="r" b="b" t="t" l="l"/>
              <a:pathLst>
                <a:path h="4716766" w="6299520">
                  <a:moveTo>
                    <a:pt x="0" y="0"/>
                  </a:moveTo>
                  <a:lnTo>
                    <a:pt x="6299520" y="0"/>
                  </a:lnTo>
                  <a:lnTo>
                    <a:pt x="6299520" y="4716766"/>
                  </a:lnTo>
                  <a:lnTo>
                    <a:pt x="0" y="4716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20321" y="6444008"/>
            <a:ext cx="4724640" cy="3537574"/>
            <a:chOff x="0" y="0"/>
            <a:chExt cx="6299520" cy="47167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99520" cy="4716766"/>
            </a:xfrm>
            <a:custGeom>
              <a:avLst/>
              <a:gdLst/>
              <a:ahLst/>
              <a:cxnLst/>
              <a:rect r="r" b="b" t="t" l="l"/>
              <a:pathLst>
                <a:path h="4716766" w="6299520">
                  <a:moveTo>
                    <a:pt x="0" y="0"/>
                  </a:moveTo>
                  <a:lnTo>
                    <a:pt x="6299520" y="0"/>
                  </a:lnTo>
                  <a:lnTo>
                    <a:pt x="6299520" y="4716766"/>
                  </a:lnTo>
                  <a:lnTo>
                    <a:pt x="0" y="4716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347335" y="662084"/>
            <a:ext cx="11540609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4"/>
              </a:lnSpc>
            </a:pPr>
            <a:r>
              <a:rPr lang="en-US" sz="8400">
                <a:solidFill>
                  <a:srgbClr val="202F5A"/>
                </a:solidFill>
                <a:latin typeface="Maharlika"/>
                <a:ea typeface="Maharlika"/>
                <a:cs typeface="Maharlika"/>
                <a:sym typeface="Maharlika"/>
              </a:rPr>
              <a:t>FUNDING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8627" y="3073292"/>
            <a:ext cx="2807402" cy="21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1914" spc="95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Securing financial support from local businesses and corporate sponsors to enhance credibility and reach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5415" y="2171743"/>
            <a:ext cx="3719583" cy="53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2922" spc="236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SPONSORSHIPS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7550" y="3073292"/>
            <a:ext cx="2746554" cy="2518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5"/>
              </a:lnSpc>
            </a:pPr>
            <a:r>
              <a:rPr lang="en-US" sz="1910" spc="95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Engaging alumni and community members to foster a sense of community involvement and supplement the budget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54998" y="2171743"/>
            <a:ext cx="3922215" cy="5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900" spc="234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DONATIONS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46554" y="3073021"/>
            <a:ext cx="2873101" cy="21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 spc="95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Generating revenue through ticketed workshops or premium event access, ensuring commitment from attendees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8539" y="2171743"/>
            <a:ext cx="3888800" cy="5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900" spc="234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TICKET SALES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86430" y="3072751"/>
            <a:ext cx="2858531" cy="21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 spc="95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Forming strategic partnerships for in-kind contributions like catering services or art supplies to reduce costs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7104" y="2189740"/>
            <a:ext cx="3675938" cy="5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900" spc="234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PARTNERSHIPS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79240" y="2118000"/>
            <a:ext cx="3675938" cy="5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900" spc="234">
                <a:solidFill>
                  <a:srgbClr val="202F5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GRANTS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87944" y="2920569"/>
            <a:ext cx="2858531" cy="21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 spc="95">
                <a:solidFill>
                  <a:srgbClr val="545454"/>
                </a:solidFill>
                <a:latin typeface="Nunito 1"/>
                <a:ea typeface="Nunito 1"/>
                <a:cs typeface="Nunito 1"/>
                <a:sym typeface="Nunito 1"/>
              </a:rPr>
              <a:t>Applying for grants from arts councils and philanthropic organizations to secure significant financial resources for the event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DAGLVnqxT4A</dc:identifier>
  <dcterms:modified xsi:type="dcterms:W3CDTF">2011-08-01T06:04:30Z</dcterms:modified>
  <cp:revision>1</cp:revision>
  <dc:title>Art Gallery Event</dc:title>
</cp:coreProperties>
</file>